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9" r:id="rId2"/>
    <p:sldId id="256" r:id="rId3"/>
    <p:sldId id="461" r:id="rId4"/>
    <p:sldId id="349" r:id="rId5"/>
    <p:sldId id="405" r:id="rId6"/>
    <p:sldId id="434" r:id="rId7"/>
    <p:sldId id="316" r:id="rId8"/>
    <p:sldId id="406" r:id="rId9"/>
    <p:sldId id="407" r:id="rId10"/>
    <p:sldId id="324" r:id="rId11"/>
    <p:sldId id="408" r:id="rId12"/>
    <p:sldId id="409" r:id="rId13"/>
    <p:sldId id="410" r:id="rId14"/>
    <p:sldId id="328" r:id="rId15"/>
    <p:sldId id="454" r:id="rId16"/>
    <p:sldId id="464" r:id="rId17"/>
    <p:sldId id="334" r:id="rId18"/>
    <p:sldId id="411" r:id="rId19"/>
    <p:sldId id="318" r:id="rId20"/>
    <p:sldId id="319" r:id="rId21"/>
    <p:sldId id="320" r:id="rId22"/>
    <p:sldId id="321" r:id="rId23"/>
    <p:sldId id="412" r:id="rId24"/>
    <p:sldId id="469" r:id="rId25"/>
    <p:sldId id="413" r:id="rId26"/>
    <p:sldId id="326" r:id="rId27"/>
    <p:sldId id="330" r:id="rId28"/>
    <p:sldId id="327" r:id="rId29"/>
    <p:sldId id="331" r:id="rId30"/>
    <p:sldId id="466" r:id="rId31"/>
    <p:sldId id="335" r:id="rId32"/>
    <p:sldId id="455" r:id="rId33"/>
    <p:sldId id="332" r:id="rId34"/>
    <p:sldId id="430" r:id="rId35"/>
    <p:sldId id="451" r:id="rId36"/>
    <p:sldId id="442" r:id="rId37"/>
    <p:sldId id="392" r:id="rId38"/>
    <p:sldId id="465" r:id="rId39"/>
    <p:sldId id="383" r:id="rId40"/>
    <p:sldId id="416" r:id="rId41"/>
    <p:sldId id="431" r:id="rId42"/>
    <p:sldId id="448" r:id="rId43"/>
    <p:sldId id="384" r:id="rId44"/>
    <p:sldId id="429" r:id="rId45"/>
    <p:sldId id="452" r:id="rId46"/>
    <p:sldId id="394" r:id="rId47"/>
    <p:sldId id="400" r:id="rId48"/>
    <p:sldId id="402" r:id="rId49"/>
    <p:sldId id="414" r:id="rId50"/>
    <p:sldId id="389" r:id="rId51"/>
    <p:sldId id="397" r:id="rId52"/>
    <p:sldId id="399" r:id="rId53"/>
    <p:sldId id="390" r:id="rId54"/>
    <p:sldId id="381" r:id="rId55"/>
    <p:sldId id="468" r:id="rId56"/>
    <p:sldId id="436" r:id="rId57"/>
    <p:sldId id="437" r:id="rId58"/>
    <p:sldId id="438" r:id="rId59"/>
    <p:sldId id="440" r:id="rId60"/>
    <p:sldId id="467" r:id="rId61"/>
    <p:sldId id="441" r:id="rId62"/>
    <p:sldId id="432" r:id="rId63"/>
    <p:sldId id="337" r:id="rId64"/>
    <p:sldId id="339" r:id="rId65"/>
    <p:sldId id="470" r:id="rId66"/>
    <p:sldId id="426" r:id="rId67"/>
    <p:sldId id="428" r:id="rId68"/>
    <p:sldId id="427" r:id="rId69"/>
    <p:sldId id="395" r:id="rId70"/>
    <p:sldId id="456" r:id="rId71"/>
    <p:sldId id="382" r:id="rId72"/>
    <p:sldId id="457" r:id="rId73"/>
    <p:sldId id="458" r:id="rId74"/>
    <p:sldId id="459" r:id="rId75"/>
    <p:sldId id="424" r:id="rId76"/>
    <p:sldId id="423" r:id="rId77"/>
    <p:sldId id="387" r:id="rId78"/>
    <p:sldId id="460" r:id="rId79"/>
    <p:sldId id="453" r:id="rId80"/>
    <p:sldId id="419" r:id="rId81"/>
    <p:sldId id="418" r:id="rId82"/>
    <p:sldId id="463" r:id="rId83"/>
    <p:sldId id="422" r:id="rId84"/>
    <p:sldId id="385" r:id="rId85"/>
    <p:sldId id="417" r:id="rId86"/>
    <p:sldId id="471" r:id="rId87"/>
    <p:sldId id="420" r:id="rId88"/>
    <p:sldId id="421" r:id="rId89"/>
    <p:sldId id="443" r:id="rId90"/>
    <p:sldId id="445" r:id="rId91"/>
    <p:sldId id="446" r:id="rId92"/>
    <p:sldId id="449" r:id="rId93"/>
    <p:sldId id="450" r:id="rId94"/>
    <p:sldId id="462" r:id="rId95"/>
    <p:sldId id="415" r:id="rId96"/>
    <p:sldId id="314" r:id="rId97"/>
    <p:sldId id="38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2" d="100"/>
          <a:sy n="92" d="100"/>
        </p:scale>
        <p:origin x="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</a:t>
            </a:r>
            <a:r>
              <a:rPr lang="en-US"/>
              <a:t>collation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Am I ensuring people get critical messages about operational uptime? Or this week’s favorite recipes?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9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purposes of the presentation, I will show all parameters, but also grey them out to demonstrate that they are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also brings up an interesting point. If I want to edit a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literals is boring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75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1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1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REGEXP_LIKE can also be used in a CHECK constraint to enforce a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58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REGEXP_LIKE is available in the CASE/WHEN/THEN/ELSE/END phrase, but requires a more special syntax placement than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we’re only using the last four digits of the phone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4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parenthesis in a regular expression pattern create sub-expressions. But they have no value unless you call a non-zero expression to return.</a:t>
            </a:r>
          </a:p>
          <a:p>
            <a:r>
              <a:rPr lang="en-US" dirty="0"/>
              <a:t>In the case of REGEXP_SUBSTR, sub-expressions can be used to extract substrings of substrings.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36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``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``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B312-7A9B-4AB0-8EF2-6C9150EC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7" y="4548094"/>
            <a:ext cx="521090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AB490D-0A77-6E74-C81D-CB2C53EBEB15}"/>
              </a:ext>
            </a:extLst>
          </p:cNvPr>
          <p:cNvGrpSpPr/>
          <p:nvPr/>
        </p:nvGrpSpPr>
        <p:grpSpPr>
          <a:xfrm>
            <a:off x="5795318" y="2716289"/>
            <a:ext cx="5585255" cy="3220694"/>
            <a:chOff x="5795318" y="2716289"/>
            <a:chExt cx="5585255" cy="3220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BDD24E-408A-97C2-0584-30C26B3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42" y="3317608"/>
              <a:ext cx="2247900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08892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nestable!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997808" y="2267734"/>
            <a:ext cx="812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'[[ab][cd]][f]'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9C12148-2658-40F9-B739-5694F9E0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069"/>
              </p:ext>
            </p:extLst>
          </p:nvPr>
        </p:nvGraphicFramePr>
        <p:xfrm>
          <a:off x="2032000" y="341023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7070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 possibly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9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cf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1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744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FEB2F7-55C2-416A-8E6F-9BE059763676}"/>
              </a:ext>
            </a:extLst>
          </p:cNvPr>
          <p:cNvSpPr txBox="1"/>
          <p:nvPr/>
        </p:nvSpPr>
        <p:spPr>
          <a:xfrm>
            <a:off x="4951957" y="2274312"/>
            <a:ext cx="3521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2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[ab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][cd]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]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[f]'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EDD07B-D444-4538-9345-27D33CE4C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09299"/>
              </p:ext>
            </p:extLst>
          </p:nvPr>
        </p:nvGraphicFramePr>
        <p:xfrm>
          <a:off x="6096000" y="341023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905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 asked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30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5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“ac]f”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1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</a:t>
                      </a:r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bc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10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“[d]f”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3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64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'M[AEI]D'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88A3BC-77B4-6EDD-A583-5B5C1753B82C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850A1-E8BA-978C-60C8-A3D56B83AF1C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199DE-00ED-2E4D-6FA2-29DDCBE3F702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236171-CBCD-E679-ACEF-C5882D6B858B}"/>
              </a:ext>
            </a:extLst>
          </p:cNvPr>
          <p:cNvCxnSpPr>
            <a:cxnSpLocks/>
          </p:cNvCxnSpPr>
          <p:nvPr/>
        </p:nvCxnSpPr>
        <p:spPr>
          <a:xfrm flipV="1"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59E3B-EC6C-7C9F-0DAD-50AFD0B1215A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F4B87-0114-9906-BCB3-AC977B72E142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433E5-6DAA-2E2C-7565-13E4AFC28B70}"/>
              </a:ext>
            </a:extLst>
          </p:cNvPr>
          <p:cNvCxnSpPr>
            <a:cxnSpLocks/>
          </p:cNvCxnSpPr>
          <p:nvPr/>
        </p:nvCxnSpPr>
        <p:spPr>
          <a:xfrm>
            <a:off x="10528434" y="4049726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A2891-84AD-B48E-8754-2358A19FC937}"/>
              </a:ext>
            </a:extLst>
          </p:cNvPr>
          <p:cNvCxnSpPr>
            <a:cxnSpLocks/>
          </p:cNvCxnSpPr>
          <p:nvPr/>
        </p:nvCxnSpPr>
        <p:spPr>
          <a:xfrm>
            <a:off x="10528434" y="3808352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83EB9-F7D7-45B5-4BBF-9762C69734E4}"/>
              </a:ext>
            </a:extLst>
          </p:cNvPr>
          <p:cNvCxnSpPr>
            <a:cxnSpLocks/>
          </p:cNvCxnSpPr>
          <p:nvPr/>
        </p:nvCxnSpPr>
        <p:spPr>
          <a:xfrm>
            <a:off x="10510398" y="3510192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B5D8A-ED3A-887B-9489-23D4328BC757}"/>
              </a:ext>
            </a:extLst>
          </p:cNvPr>
          <p:cNvCxnSpPr>
            <a:cxnSpLocks/>
          </p:cNvCxnSpPr>
          <p:nvPr/>
        </p:nvCxnSpPr>
        <p:spPr>
          <a:xfrm flipV="1">
            <a:off x="10528434" y="4049726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D9041-D3BE-92C1-3618-B7D84F5278C3}"/>
              </a:ext>
            </a:extLst>
          </p:cNvPr>
          <p:cNvCxnSpPr>
            <a:cxnSpLocks/>
          </p:cNvCxnSpPr>
          <p:nvPr/>
        </p:nvCxnSpPr>
        <p:spPr>
          <a:xfrm flipV="1">
            <a:off x="10528434" y="4038359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9B40F-469C-7E14-B2FD-B455C638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56AFE9-6C26-CEAD-C4F9-50D23338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12D480-54F0-1236-3A17-633DFB7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C1B88-6E91-243B-B899-3B5F237E1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2BFB-33B6-75CB-6653-24BC60F58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DAD7-A245-1EA5-3DBE-9410E6AFC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1CEDE-A181-7D91-1B21-CC809F4B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CE7D-0111-1759-116E-564FFA8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1E13-B424-D5CF-CF36-202087CD8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83B33C-D527-4283-A9E2-E4CEECBDC9E0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88F8E0-4FFE-44E1-AF23-9385F949A012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559543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33342-06DE-47F6-8BF7-14539F3037D8}"/>
              </a:ext>
            </a:extLst>
          </p:cNvPr>
          <p:cNvSpPr txBox="1"/>
          <p:nvPr/>
        </p:nvSpPr>
        <p:spPr>
          <a:xfrm>
            <a:off x="1442767" y="2082009"/>
            <a:ext cx="680893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4343"/>
              </p:ext>
            </p:extLst>
          </p:nvPr>
        </p:nvGraphicFramePr>
        <p:xfrm>
          <a:off x="1534026" y="2116297"/>
          <a:ext cx="9123948" cy="30501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4F60B-8712-ADA9-C2DD-34085D59E7C4}"/>
              </a:ext>
            </a:extLst>
          </p:cNvPr>
          <p:cNvSpPr txBox="1"/>
          <p:nvPr/>
        </p:nvSpPr>
        <p:spPr>
          <a:xfrm>
            <a:off x="1052384" y="2408720"/>
            <a:ext cx="10870096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dirty="0"/>
              <a:t> +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'interesting'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original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find_this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[LEN(original)]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[replaced]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[LEN(replaced)]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7FC7C-160F-361D-5BA4-4AB8DF90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84" y="5598509"/>
            <a:ext cx="7169351" cy="705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0B45-1414-477D-9FE8-F3D83820C4E2}"/>
              </a:ext>
            </a:extLst>
          </p:cNvPr>
          <p:cNvSpPr/>
          <p:nvPr/>
        </p:nvSpPr>
        <p:spPr>
          <a:xfrm>
            <a:off x="7424530" y="5598509"/>
            <a:ext cx="725557" cy="7057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4F60B-8712-ADA9-C2DD-34085D59E7C4}"/>
              </a:ext>
            </a:extLst>
          </p:cNvPr>
          <p:cNvSpPr txBox="1"/>
          <p:nvPr/>
        </p:nvSpPr>
        <p:spPr>
          <a:xfrm>
            <a:off x="1052384" y="2408720"/>
            <a:ext cx="10870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'interesting'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original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find_this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F7A36-BCC5-4827-BFCB-29A6CD91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02" y="5595886"/>
            <a:ext cx="3486637" cy="695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0B45-1414-477D-9FE8-F3D83820C4E2}"/>
              </a:ext>
            </a:extLst>
          </p:cNvPr>
          <p:cNvSpPr/>
          <p:nvPr/>
        </p:nvSpPr>
        <p:spPr>
          <a:xfrm>
            <a:off x="3816382" y="5570370"/>
            <a:ext cx="725557" cy="7057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19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B0C6-7F28-6EB4-7534-F7F215EC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96B-544D-E2D8-5B3A-11B709E6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CAD7-046E-5FFE-1B04-689338F9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08E97-098E-4E99-4668-DC31BAB4C459}"/>
              </a:ext>
            </a:extLst>
          </p:cNvPr>
          <p:cNvSpPr txBox="1"/>
          <p:nvPr/>
        </p:nvSpPr>
        <p:spPr>
          <a:xfrm>
            <a:off x="1052384" y="2158198"/>
            <a:ext cx="103014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[].Upper)]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AaEeIiOoUu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E14327-3B93-5AE2-45E6-64131DB8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64149"/>
              </p:ext>
            </p:extLst>
          </p:nvPr>
        </p:nvGraphicFramePr>
        <p:xfrm>
          <a:off x="2030895" y="4674300"/>
          <a:ext cx="774920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9127">
                  <a:extLst>
                    <a:ext uri="{9D8B030D-6E8A-4147-A177-3AD203B41FA5}">
                      <a16:colId xmlns:a16="http://schemas.microsoft.com/office/drawing/2014/main" val="1386736557"/>
                    </a:ext>
                  </a:extLst>
                </a:gridCol>
                <a:gridCol w="249209">
                  <a:extLst>
                    <a:ext uri="{9D8B030D-6E8A-4147-A177-3AD203B41FA5}">
                      <a16:colId xmlns:a16="http://schemas.microsoft.com/office/drawing/2014/main" val="2606940213"/>
                    </a:ext>
                  </a:extLst>
                </a:gridCol>
                <a:gridCol w="3159403">
                  <a:extLst>
                    <a:ext uri="{9D8B030D-6E8A-4147-A177-3AD203B41FA5}">
                      <a16:colId xmlns:a16="http://schemas.microsoft.com/office/drawing/2014/main" val="3715492264"/>
                    </a:ext>
                  </a:extLst>
                </a:gridCol>
                <a:gridCol w="2481470">
                  <a:extLst>
                    <a:ext uri="{9D8B030D-6E8A-4147-A177-3AD203B41FA5}">
                      <a16:colId xmlns:a16="http://schemas.microsoft.com/office/drawing/2014/main" val="4801601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[].Upper)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601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915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478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060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115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40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21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6A71-EDE8-5E08-E74B-DCBDB887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56F8EA-0C26-64E1-A1CA-3F595F8CFE15}"/>
              </a:ext>
            </a:extLst>
          </p:cNvPr>
          <p:cNvSpPr txBox="1"/>
          <p:nvPr/>
        </p:nvSpPr>
        <p:spPr>
          <a:xfrm>
            <a:off x="1117333" y="2371880"/>
            <a:ext cx="9720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(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+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OR)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ⁿ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'456-%'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'[0-9][0-9][0-9]-[0-9][0-9][0-9]-9012'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'[0-9][0-9][0-9]-[0-9][0-9][0-9]-0123'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27F4-CBE6-E64C-B999-1A083AA8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EFFC-174A-D560-F1CC-02E9DED8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EC0FDA-DA63-3824-CC4B-390CE19FB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44060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9963D8-BCBA-1067-79FD-DF1E4EC5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49954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046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7B62-2265-E5EA-B078-28BDAC5F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ECCC-A561-A973-4536-6AC8489E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B49C-C26E-6DE4-1074-AC0DD063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C3296-9467-E1E1-9C48-C91062C17D55}"/>
              </a:ext>
            </a:extLst>
          </p:cNvPr>
          <p:cNvSpPr txBox="1"/>
          <p:nvPr/>
        </p:nvSpPr>
        <p:spPr>
          <a:xfrm>
            <a:off x="1117333" y="3018588"/>
            <a:ext cx="621858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  <a:p>
            <a:endParaRPr lang="en-US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3DC6F8-5894-84A5-1FD2-636059DC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61255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361E606-84A7-D189-39E0-321140B7C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37212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24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95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980709" y="2455379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with table creation </a:t>
            </a:r>
            <a:endParaRPr lang="en-US" dirty="0">
              <a:solidFill>
                <a:srgbClr val="008000"/>
              </a:solidFill>
              <a:highlight>
                <a:srgbClr val="00FF00"/>
              </a:highlight>
              <a:latin typeface="Cascadia Mono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'^\d{3}-\d{3}-\d{4}$'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after table creation</a:t>
            </a:r>
            <a:endParaRPr lang="en-US" sz="1600" dirty="0">
              <a:solidFill>
                <a:srgbClr val="808080"/>
              </a:solidFill>
              <a:highlight>
                <a:srgbClr val="00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'^\d{3}-\d{3}-\d{4}$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a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a shorter string with one/more % symbols as wildcards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[master]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35487" y="3206473"/>
            <a:ext cx="370646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80A083-0285-40AB-BB9B-0B9BB9354483}"/>
              </a:ext>
            </a:extLst>
          </p:cNvPr>
          <p:cNvGrpSpPr/>
          <p:nvPr/>
        </p:nvGrpSpPr>
        <p:grpSpPr>
          <a:xfrm>
            <a:off x="4211284" y="4461550"/>
            <a:ext cx="7319928" cy="2031325"/>
            <a:chOff x="4211284" y="4461550"/>
            <a:chExt cx="7319928" cy="2031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D03ABA-8B6C-450D-A1A3-9045BA3BDF8F}"/>
                </a:ext>
              </a:extLst>
            </p:cNvPr>
            <p:cNvSpPr txBox="1"/>
            <p:nvPr/>
          </p:nvSpPr>
          <p:spPr>
            <a:xfrm>
              <a:off x="4211284" y="4461550"/>
              <a:ext cx="73199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CASE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WHEN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 </a:t>
              </a:r>
              <a:r>
                <a:rPr lang="en-US" sz="18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</a:rPr>
                <a:t>REGEXP_LIKE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(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'\d{3}-\d{3}-\d{4}'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)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THEN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'(Valid)'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ELSE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END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AS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isValid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</a:t>
              </a: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FROM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Employees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4B9EE-711A-4D12-ACCF-0214527235ED}"/>
                </a:ext>
              </a:extLst>
            </p:cNvPr>
            <p:cNvSpPr/>
            <p:nvPr/>
          </p:nvSpPr>
          <p:spPr>
            <a:xfrm>
              <a:off x="4459154" y="4781405"/>
              <a:ext cx="4119454" cy="57126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D375F-E379-4E38-B06F-6B14038B74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2327" y="5352670"/>
              <a:ext cx="411829" cy="350115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5EF96-5E7C-4428-9E11-B7F8D2580792}"/>
                </a:ext>
              </a:extLst>
            </p:cNvPr>
            <p:cNvSpPr txBox="1"/>
            <p:nvPr/>
          </p:nvSpPr>
          <p:spPr>
            <a:xfrm>
              <a:off x="7967233" y="5631199"/>
              <a:ext cx="235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Correct 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7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3" y="2054361"/>
            <a:ext cx="9813084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nᵗʰ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occurrence of a regular expression pattern, found within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 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602915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Occurrence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F51E6-884E-5A34-B0F2-8C8105BE5BF1}"/>
              </a:ext>
            </a:extLst>
          </p:cNvPr>
          <p:cNvSpPr txBox="1"/>
          <p:nvPr/>
        </p:nvSpPr>
        <p:spPr>
          <a:xfrm>
            <a:off x="1084698" y="2692322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'(\1) \2-\3'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Pretty_Format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0D00D5-DF60-619F-4AAB-DB31AE560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5733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Pretty_Format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(345) 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(456) 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063080-B858-CA73-1073-5055FAEAECEF}"/>
              </a:ext>
            </a:extLst>
          </p:cNvPr>
          <p:cNvSpPr txBox="1"/>
          <p:nvPr/>
        </p:nvSpPr>
        <p:spPr>
          <a:xfrm>
            <a:off x="7680959" y="459102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2047419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>
                <a:solidFill>
                  <a:srgbClr val="333333"/>
                </a:solidFill>
                <a:latin typeface="SegoeUI"/>
              </a:rPr>
              <a:t>Returns an in-string replacement of a regular expression pattern, with another regular expression pattern.</a:t>
            </a:r>
            <a:endParaRPr lang="en-US" sz="20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ACABD-E3D5-3CBC-5107-3725E5E4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729-06F8-501F-0E88-76CC7A3B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BEBB-3C14-4DCE-CFA2-97B2A0DEBCC0}"/>
              </a:ext>
            </a:extLst>
          </p:cNvPr>
          <p:cNvSpPr txBox="1"/>
          <p:nvPr/>
        </p:nvSpPr>
        <p:spPr>
          <a:xfrm>
            <a:off x="1080322" y="2687614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'(XXX) XXX-\3'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DataMask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3BC61-7F88-3FE7-9FBA-D21E9CA6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75852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DataMask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XXX-7890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XXX-8901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1851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88752D-67F9-C85B-49B5-CB4EFAC6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47419"/>
            <a:ext cx="10233722" cy="427539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an in-string replacement of a regular expression pattern, with another regular expression pattern.</a:t>
            </a:r>
          </a:p>
        </p:txBody>
      </p:sp>
    </p:spTree>
    <p:extLst>
      <p:ext uri="{BB962C8B-B14F-4D97-AF65-F5344CB8AC3E}">
        <p14:creationId xmlns:p14="http://schemas.microsoft.com/office/powerpoint/2010/main" val="922003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2027679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eturns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80322" y="2690336"/>
            <a:ext cx="92078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627832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9722"/>
              </p:ext>
            </p:extLst>
          </p:nvPr>
        </p:nvGraphicFramePr>
        <p:xfrm>
          <a:off x="1384284" y="4452730"/>
          <a:ext cx="7571831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bob@fabrikam.net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contoso.co.in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22134"/>
              </p:ext>
            </p:extLst>
          </p:nvPr>
        </p:nvGraphicFramePr>
        <p:xfrm>
          <a:off x="1534026" y="2116297"/>
          <a:ext cx="9123948" cy="30501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105349</TotalTime>
  <Words>8481</Words>
  <Application>Microsoft Office PowerPoint</Application>
  <PresentationFormat>Widescreen</PresentationFormat>
  <Paragraphs>1153</Paragraphs>
  <Slides>97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REGEXP_COUNT    ( string, RegExPtrn [,startPos = 1 [,flags = 'c']] )</vt:lpstr>
      <vt:lpstr>REGEXP_COUNT    ( string, RegExPtrn [,startPos = 1 [,flags = 'c']] )</vt:lpstr>
      <vt:lpstr>REGEXP_LIKE(string, RegExPtrn [,flags='c'])</vt:lpstr>
      <vt:lpstr>REGEXP_LIKE(string, RegExPtrn [,flags='c'])</vt:lpstr>
      <vt:lpstr>REGEXP_LIKE(string, RegExPtrn [,flags='c'])</vt:lpstr>
      <vt:lpstr>CASE/WHEN/THEN[/ELSE]/END</vt:lpstr>
      <vt:lpstr>PowerPoint Presentation</vt:lpstr>
      <vt:lpstr>Demo</vt:lpstr>
      <vt:lpstr>Sub-expressions</vt:lpstr>
      <vt:lpstr>Sub-expressions</vt:lpstr>
      <vt:lpstr>REGEXP_REPLACE    ( string, RegExPtrn, withPattern      [, startPos = 1 [, ordinal = 0 [, flags = 'c']]] )</vt:lpstr>
      <vt:lpstr>REGEXP_REPLACE    ( string, RegExPtrn, withPattern      [, startPos = 1 [, ordinal = 0 [, flags = 'c']]] )</vt:lpstr>
      <vt:lpstr>PowerPoint Presentation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174</cp:revision>
  <dcterms:created xsi:type="dcterms:W3CDTF">2023-07-18T22:41:59Z</dcterms:created>
  <dcterms:modified xsi:type="dcterms:W3CDTF">2025-04-20T14:16:55Z</dcterms:modified>
</cp:coreProperties>
</file>